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271" r:id="rId4"/>
    <p:sldId id="289" r:id="rId5"/>
    <p:sldId id="324" r:id="rId6"/>
    <p:sldId id="320" r:id="rId7"/>
    <p:sldId id="322" r:id="rId8"/>
    <p:sldId id="321" r:id="rId9"/>
    <p:sldId id="323" r:id="rId10"/>
    <p:sldId id="326" r:id="rId11"/>
    <p:sldId id="300" r:id="rId12"/>
    <p:sldId id="314" r:id="rId13"/>
    <p:sldId id="325" r:id="rId14"/>
    <p:sldId id="295" r:id="rId15"/>
    <p:sldId id="327" r:id="rId16"/>
    <p:sldId id="306" r:id="rId17"/>
  </p:sldIdLst>
  <p:sldSz cx="12192000" cy="6858000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F10"/>
    <a:srgbClr val="DE6F48"/>
    <a:srgbClr val="484948"/>
    <a:srgbClr val="00983A"/>
    <a:srgbClr val="65935B"/>
    <a:srgbClr val="439C81"/>
    <a:srgbClr val="DFFCD0"/>
    <a:srgbClr val="99B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326B5-1AD7-4F23-9138-779DCCDAF767}" v="927" dt="2025-05-14T16:14:44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60"/>
    <p:restoredTop sz="94686"/>
  </p:normalViewPr>
  <p:slideViewPr>
    <p:cSldViewPr snapToGrid="0" snapToObjects="1">
      <p:cViewPr varScale="1">
        <p:scale>
          <a:sx n="146" d="100"/>
          <a:sy n="146" d="100"/>
        </p:scale>
        <p:origin x="200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4E011-E59B-154C-8D8B-555A9C4543FF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61A8-4398-BE44-B8F7-A877C16B05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58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544E5-F20B-B44D-95B9-8CFA2F8B5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2B2E23-7F99-C741-A4EA-0B23DFF90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0A2427-BBC5-9A4F-B79C-8D7FF4CB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606038-E8E8-394B-B856-FF06261D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A7E919-49BF-564A-AB2E-A2FD5B10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59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6D860-F772-E348-A930-0FD63E59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453C6D-C69C-684C-9D96-20FEA3321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3FD2BF-71DD-724E-852D-AB851836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21200C-7CD7-C142-9405-F51D6727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182F2-7734-EB40-AEAB-A688FE2D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BE4CAEB-6856-3140-ADD6-1764B2C56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A723DA-AD7C-C640-9F0A-56B8E02B6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631F53-A1E9-7E4A-A828-001B4C4F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483979-DAC3-8A40-A0BE-7D2130A5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717CA8-D6F8-B541-B781-239E7A86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0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BFAF1-E8CC-8845-94B0-1A52B2B0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3C6F8B-4776-E54F-A7B0-4B7BD97BE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9313BE-2D93-C94F-B9E8-94E84CCE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32646A-D936-FD40-A7F7-5482CC6C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9F718F-4737-9443-9064-812B51C5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85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42A55-4AB2-E648-AED2-353D3559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7D2790-918E-944A-B34F-D13264C17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895EB1-F385-FA4A-9447-F988AF4B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271D90-27D4-C947-911F-16FC10C0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55AD7E-D1A2-1C43-9F25-332C5B41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04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38D4F-555E-BF40-8BED-9A568C29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29A597-0BCD-2045-9AD2-6F75EFA02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9EBDD6-A970-B64D-9A29-0BA16536A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58386F-5EDB-BF41-B9D1-F08A65EA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8318FE-3271-4F4E-966E-8546AF29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33D265-F10C-DC49-9958-9DC0BA1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3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29AC1-27BA-AB45-B079-C51F9EC1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BA33FD-66A3-3D4D-BD6C-B6B7875AC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0925B4-39A8-7B45-BDBB-AE9A271A5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F2CE7A-460C-1E4D-B35C-72F35F8E0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1CE60F-00E4-7C4B-816A-0FD4D762A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FF2C21-814A-6647-B464-C7A69D87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7B06E10-7FA1-1644-90C6-D2C17933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1F33D09-6F70-3043-B06C-9024F5D1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56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B3495-E2A0-2942-82F2-09144982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02DA66-28A8-F74D-9800-51028BC5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116B3B-0D3E-3147-900A-81CC5E08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16490D-6F09-0442-814C-C87E490A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24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DE1DA7B-39A8-4D47-B0FF-8CCD7828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972EF07-7680-504E-8A56-E90EFE80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DBD9CD-66AF-294B-8346-443718AC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01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FFB1E-27C5-D142-853B-A5D86CDD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4765B8-54A7-0145-A348-12086EFAA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C337DF-FBC7-9048-9276-7A919B12A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7DC33C-8218-844A-8923-8C4073A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4399FF-0442-9647-837B-26644E22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810572-481E-1140-9F44-EBEDF88C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29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C774D-D5B8-DC4E-B1B3-D1AD68E9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92F5493-93AC-904D-8161-122A5EEA4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448BC1-8936-FD48-8992-0CE80DF8C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465B46-40CC-D240-8017-08C0917C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71245C-19AD-B948-B948-EF53421A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F63071-CEF8-D341-B10D-EF1A8C0C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38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8A00DD-69C5-0F4E-BF8D-0FB7D377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C6BA73-E66A-194A-BC14-FFD94881B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F04171-B22C-F948-9FD7-784B9488E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88C7-38E2-2640-9A91-F6525FDF73E6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1384A7-602E-B141-A0B2-A6AA4B2BC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F788A5-064C-294A-B857-07108EE9C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00AB-28AC-F34A-8F4F-9E0AB7FAED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64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83826C2-1B0A-4E19-CECC-DE17F11A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46" y="0"/>
            <a:ext cx="7889854" cy="6886619"/>
          </a:xfrm>
          <a:prstGeom prst="rect">
            <a:avLst/>
          </a:prstGeom>
        </p:spPr>
      </p:pic>
      <p:pic>
        <p:nvPicPr>
          <p:cNvPr id="5" name="Afbeelding 4" descr="Afbeelding met tekst, Lettertype, Graphics, wit&#10;&#10;Door AI gegenereerde inhoud is mogelijk onjuist.">
            <a:extLst>
              <a:ext uri="{FF2B5EF4-FFF2-40B4-BE49-F238E27FC236}">
                <a16:creationId xmlns:a16="http://schemas.microsoft.com/office/drawing/2014/main" id="{40DBE03B-8C06-A3C4-47CB-17F1808DD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63" y="429592"/>
            <a:ext cx="7772400" cy="120998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AFDC0CE-6E9E-C3AC-8F72-A7184F334401}"/>
              </a:ext>
            </a:extLst>
          </p:cNvPr>
          <p:cNvSpPr txBox="1">
            <a:spLocks/>
          </p:cNvSpPr>
          <p:nvPr/>
        </p:nvSpPr>
        <p:spPr>
          <a:xfrm>
            <a:off x="1041563" y="3709694"/>
            <a:ext cx="9816861" cy="1003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>
                <a:latin typeface="Nunito"/>
              </a:rPr>
              <a:t>Welkom!</a:t>
            </a:r>
            <a:endParaRPr lang="nl-NL" sz="8000" b="1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45679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8EBEE-72FB-3C1D-A805-780980EEF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AFF01D8-90F2-1E05-FED7-B5281A393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252" y="0"/>
            <a:ext cx="7859748" cy="6860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046A14-B42F-71DF-7C6C-2A5EC1C4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9" y="124333"/>
            <a:ext cx="10166230" cy="841687"/>
          </a:xfrm>
        </p:spPr>
        <p:txBody>
          <a:bodyPr>
            <a:normAutofit/>
          </a:bodyPr>
          <a:lstStyle/>
          <a:p>
            <a:endParaRPr lang="nl-NL" sz="3200" b="1" dirty="0">
              <a:latin typeface="Nunito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6A1765B-A485-9DAD-4656-817F1C6ACEF4}"/>
              </a:ext>
            </a:extLst>
          </p:cNvPr>
          <p:cNvSpPr txBox="1"/>
          <p:nvPr/>
        </p:nvSpPr>
        <p:spPr>
          <a:xfrm>
            <a:off x="528649" y="966020"/>
            <a:ext cx="10958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nl-NL" sz="2500" b="1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  <a:p>
            <a:pPr algn="l">
              <a:buNone/>
            </a:pPr>
            <a:endParaRPr lang="nl-NL" sz="2500" b="0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</p:txBody>
      </p:sp>
      <p:pic>
        <p:nvPicPr>
          <p:cNvPr id="6" name="Afbeelding 5" descr="Afbeelding met tekst, schermopname, Lettertype, algebra&#10;&#10;Door AI gegenereerde inhoud is mogelijk onjuist.">
            <a:extLst>
              <a:ext uri="{FF2B5EF4-FFF2-40B4-BE49-F238E27FC236}">
                <a16:creationId xmlns:a16="http://schemas.microsoft.com/office/drawing/2014/main" id="{28CA4CD8-007E-3B51-C3AB-099134E5C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08706" cy="55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6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F4FFB9B0-3DF7-F840-9D82-070968227CA8}"/>
              </a:ext>
            </a:extLst>
          </p:cNvPr>
          <p:cNvSpPr txBox="1">
            <a:spLocks/>
          </p:cNvSpPr>
          <p:nvPr/>
        </p:nvSpPr>
        <p:spPr>
          <a:xfrm>
            <a:off x="878019" y="124333"/>
            <a:ext cx="9816860" cy="5829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endParaRPr lang="nl-NL" sz="2800" dirty="0">
              <a:solidFill>
                <a:schemeClr val="tx1">
                  <a:lumMod val="85000"/>
                  <a:lumOff val="15000"/>
                </a:schemeClr>
              </a:solidFill>
              <a:latin typeface="Nunito" pitchFamily="2" charset="77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63DFAB-5B2C-1F4E-83CA-26B04291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46" y="-28619"/>
            <a:ext cx="7889854" cy="688661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216D30F-341C-FC11-7553-4883B2C78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322263"/>
            <a:ext cx="9144000" cy="1277937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>
                <a:solidFill>
                  <a:srgbClr val="242424"/>
                </a:solidFill>
                <a:latin typeface="Nunito" pitchFamily="2" charset="77"/>
              </a:rPr>
              <a:t>Pakketmaatregelen: hoe kunnen wij dit ombuigen?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>
              <a:latin typeface="Nunito"/>
            </a:endParaRPr>
          </a:p>
          <a:p>
            <a:endParaRPr lang="nl-NL" dirty="0">
              <a:latin typeface="Nunito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D7F54AD-3B66-5D76-121E-A0CCBF745C8E}"/>
              </a:ext>
            </a:extLst>
          </p:cNvPr>
          <p:cNvSpPr txBox="1"/>
          <p:nvPr/>
        </p:nvSpPr>
        <p:spPr>
          <a:xfrm>
            <a:off x="523875" y="1874728"/>
            <a:ext cx="862726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242424"/>
                </a:solidFill>
                <a:effectLst/>
                <a:latin typeface="Nunito" pitchFamily="2" charset="77"/>
              </a:rPr>
              <a:t>Sterke lobby richting politiek en samenwerking met zorgmakelaars en werkgevers is noodzakelijk.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242424"/>
                </a:solidFill>
                <a:effectLst/>
                <a:latin typeface="Nunito" pitchFamily="2" charset="77"/>
              </a:rPr>
              <a:t>Beslissingen worden op politiek niveau genomen; farmacie is een makkelijk doelwit voor bezuinigingen.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242424"/>
                </a:solidFill>
                <a:effectLst/>
                <a:latin typeface="Nunito" pitchFamily="2" charset="77"/>
              </a:rPr>
              <a:t>Regelgeving en multidisciplinaire samenwerking zijn nodig.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4842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FE4E8-A078-8834-CC49-5471BE74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b="1" dirty="0">
                <a:solidFill>
                  <a:srgbClr val="242424"/>
                </a:solidFill>
                <a:latin typeface="Nunito" pitchFamily="2" charset="77"/>
              </a:rPr>
              <a:t>Zorg &amp; distributie, fysiek &amp; online en het bekostigingsmodel van de apotheek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4FA914-4AC6-1B7E-78CF-02794540B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242424"/>
                </a:solidFill>
                <a:latin typeface="Nunito" pitchFamily="2" charset="77"/>
              </a:rPr>
              <a:t>Zorg en distributie zijn onlosmakelijk verbonden; de fysieke apotheek kan kosten besparen in de zorgketen.</a:t>
            </a:r>
          </a:p>
          <a:p>
            <a:r>
              <a:rPr lang="nl-NL" dirty="0">
                <a:solidFill>
                  <a:srgbClr val="242424"/>
                </a:solidFill>
                <a:latin typeface="Nunito" pitchFamily="2" charset="77"/>
              </a:rPr>
              <a:t>Investeren in automatisering en digitalisering is essentieel.</a:t>
            </a:r>
          </a:p>
          <a:p>
            <a:r>
              <a:rPr lang="nl-NL" dirty="0">
                <a:solidFill>
                  <a:srgbClr val="242424"/>
                </a:solidFill>
                <a:latin typeface="Nunito" pitchFamily="2" charset="77"/>
              </a:rPr>
              <a:t>Samenwerking binnen de farmaceutische kolom is cruciaal.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8181F9-B422-BB51-F5E1-F951BA64F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46" y="-14310"/>
            <a:ext cx="7889854" cy="68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5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7886F-D611-E83E-D355-FDE6E7F1D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F152C-8B68-C80C-929B-595E58A4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b="1" dirty="0">
                <a:solidFill>
                  <a:srgbClr val="242424"/>
                </a:solidFill>
                <a:latin typeface="Nunito" pitchFamily="2" charset="77"/>
              </a:rPr>
              <a:t>Zorg &amp; distributie, fysiek &amp; online en het bekostigingsmodel van de apotheek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623EFA-FA84-39A8-B170-AB4F733A5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Groot onderwerp (gaat om de toekomst)</a:t>
            </a:r>
          </a:p>
          <a:p>
            <a:r>
              <a:rPr lang="nl-NL" dirty="0"/>
              <a:t>VWS</a:t>
            </a:r>
          </a:p>
          <a:p>
            <a:r>
              <a:rPr lang="nl-NL" dirty="0"/>
              <a:t>Verschillende inzichten</a:t>
            </a:r>
          </a:p>
          <a:p>
            <a:r>
              <a:rPr lang="nl-NL" dirty="0"/>
              <a:t>Regie nemen</a:t>
            </a:r>
          </a:p>
          <a:p>
            <a:r>
              <a:rPr lang="nl-NL" dirty="0"/>
              <a:t>Vanuit de inhoud </a:t>
            </a:r>
          </a:p>
          <a:p>
            <a:r>
              <a:rPr lang="nl-NL" dirty="0"/>
              <a:t>Wat is voor de patiënt het beste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22C472-5388-F345-FEB4-A9E57E2C0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46" y="-14310"/>
            <a:ext cx="7889854" cy="68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8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F4FFB9B0-3DF7-F840-9D82-070968227CA8}"/>
              </a:ext>
            </a:extLst>
          </p:cNvPr>
          <p:cNvSpPr txBox="1">
            <a:spLocks/>
          </p:cNvSpPr>
          <p:nvPr/>
        </p:nvSpPr>
        <p:spPr>
          <a:xfrm>
            <a:off x="878019" y="124333"/>
            <a:ext cx="9816860" cy="5829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endParaRPr lang="nl-NL" sz="2800" dirty="0">
              <a:solidFill>
                <a:schemeClr val="tx1">
                  <a:lumMod val="85000"/>
                  <a:lumOff val="15000"/>
                </a:schemeClr>
              </a:solidFill>
              <a:latin typeface="Nunito" pitchFamily="2" charset="77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63DFAB-5B2C-1F4E-83CA-26B04291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46" y="-11881"/>
            <a:ext cx="7889854" cy="688661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FCCB8A2-7C4D-30A6-E15A-B51B1B356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Nunito" pitchFamily="2" charset="77"/>
              </a:rPr>
              <a:t>Nabeschouwing en vaststellen vervolgacties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2B93994F-3CBE-C7EE-7823-58AAE8931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14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EB765-2CF2-2902-56D7-8C8BC7AFD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591507A-0834-0FF2-8E94-4E0C3F33D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252" y="0"/>
            <a:ext cx="7859748" cy="686034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75034E3-2784-86AF-DCB1-B18268A0835C}"/>
              </a:ext>
            </a:extLst>
          </p:cNvPr>
          <p:cNvSpPr txBox="1"/>
          <p:nvPr/>
        </p:nvSpPr>
        <p:spPr>
          <a:xfrm>
            <a:off x="528649" y="966020"/>
            <a:ext cx="10958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nl-NL" sz="2500" b="1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  <a:p>
            <a:pPr algn="l">
              <a:buNone/>
            </a:pPr>
            <a:endParaRPr lang="nl-NL" sz="2500" b="0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83C4A9-68B6-4DCE-DBAC-8EED583F94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5" b="48233"/>
          <a:stretch>
            <a:fillRect/>
          </a:stretch>
        </p:blipFill>
        <p:spPr>
          <a:xfrm>
            <a:off x="0" y="966020"/>
            <a:ext cx="11663351" cy="282984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CDD575-CEDC-A4CB-3265-776AE77741DA}"/>
              </a:ext>
            </a:extLst>
          </p:cNvPr>
          <p:cNvSpPr txBox="1"/>
          <p:nvPr/>
        </p:nvSpPr>
        <p:spPr>
          <a:xfrm>
            <a:off x="528649" y="4098938"/>
            <a:ext cx="61605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latin typeface="Nunito" pitchFamily="2" charset="77"/>
              </a:rPr>
              <a:t>Blijft u nog even napraten bij de borrel?!</a:t>
            </a:r>
          </a:p>
        </p:txBody>
      </p:sp>
    </p:spTree>
    <p:extLst>
      <p:ext uri="{BB962C8B-B14F-4D97-AF65-F5344CB8AC3E}">
        <p14:creationId xmlns:p14="http://schemas.microsoft.com/office/powerpoint/2010/main" val="196847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B4FD134-D5DA-81DA-7D71-F9D0339BE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252" y="0"/>
            <a:ext cx="7859748" cy="6860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1204C8-241F-F3DB-C605-C52C0D92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9" y="124333"/>
            <a:ext cx="10166230" cy="841687"/>
          </a:xfrm>
        </p:spPr>
        <p:txBody>
          <a:bodyPr>
            <a:normAutofit/>
          </a:bodyPr>
          <a:lstStyle/>
          <a:p>
            <a:endParaRPr lang="nl-NL" sz="3200" b="1" dirty="0">
              <a:latin typeface="Nunito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877E175-B9E5-A959-29E3-9C7EB22BA606}"/>
              </a:ext>
            </a:extLst>
          </p:cNvPr>
          <p:cNvSpPr txBox="1"/>
          <p:nvPr/>
        </p:nvSpPr>
        <p:spPr>
          <a:xfrm>
            <a:off x="528649" y="966020"/>
            <a:ext cx="10958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nl-NL" sz="2500" b="1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  <a:p>
            <a:pPr algn="l">
              <a:buNone/>
            </a:pPr>
            <a:endParaRPr lang="nl-NL" sz="2500" b="0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110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F4FFB9B0-3DF7-F840-9D82-070968227CA8}"/>
              </a:ext>
            </a:extLst>
          </p:cNvPr>
          <p:cNvSpPr txBox="1">
            <a:spLocks/>
          </p:cNvSpPr>
          <p:nvPr/>
        </p:nvSpPr>
        <p:spPr>
          <a:xfrm>
            <a:off x="878019" y="124333"/>
            <a:ext cx="9816860" cy="5829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endParaRPr lang="nl-NL" sz="2800" dirty="0">
              <a:solidFill>
                <a:schemeClr val="tx1">
                  <a:lumMod val="85000"/>
                  <a:lumOff val="15000"/>
                </a:schemeClr>
              </a:solidFill>
              <a:latin typeface="Nunito" pitchFamily="2" charset="77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63DFAB-5B2C-1F4E-83CA-26B04291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46" y="-11881"/>
            <a:ext cx="7889854" cy="688661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8F63B3B-BAEC-5D76-89F7-8CCDF7A3A5EF}"/>
              </a:ext>
            </a:extLst>
          </p:cNvPr>
          <p:cNvSpPr txBox="1"/>
          <p:nvPr/>
        </p:nvSpPr>
        <p:spPr>
          <a:xfrm>
            <a:off x="528649" y="966020"/>
            <a:ext cx="113616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nl-NL" sz="2500" b="1" dirty="0">
              <a:solidFill>
                <a:srgbClr val="242424"/>
              </a:solidFill>
              <a:latin typeface="Nunito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l-NL" sz="2500" b="0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1945D1A-E149-AD23-5972-2EDAB1FC4FDF}"/>
              </a:ext>
            </a:extLst>
          </p:cNvPr>
          <p:cNvSpPr txBox="1">
            <a:spLocks/>
          </p:cNvSpPr>
          <p:nvPr/>
        </p:nvSpPr>
        <p:spPr>
          <a:xfrm>
            <a:off x="798381" y="1670633"/>
            <a:ext cx="10515600" cy="2190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latin typeface="Nunito"/>
              </a:rPr>
              <a:t>Invitational Conference 15 mei 2025</a:t>
            </a:r>
          </a:p>
          <a:p>
            <a:endParaRPr lang="nl-NL" sz="3200" b="1" dirty="0">
              <a:latin typeface="Nunito"/>
            </a:endParaRPr>
          </a:p>
          <a:p>
            <a:r>
              <a:rPr lang="nl-NL" sz="3200" b="1" dirty="0">
                <a:latin typeface="Nunito"/>
              </a:rPr>
              <a:t>“Wie neemt de regie in de openbare farmacie? </a:t>
            </a:r>
          </a:p>
          <a:p>
            <a:r>
              <a:rPr lang="nl-NL" sz="3200" b="1" dirty="0">
                <a:latin typeface="Nunito"/>
              </a:rPr>
              <a:t>Heb LEF en doe mee!”</a:t>
            </a:r>
          </a:p>
        </p:txBody>
      </p:sp>
      <p:pic>
        <p:nvPicPr>
          <p:cNvPr id="9" name="Afbeelding 8" descr="Afbeelding met tekst, Lettertype, Graphics, wit&#10;&#10;Door AI gegenereerde inhoud is mogelijk onjuist.">
            <a:extLst>
              <a:ext uri="{FF2B5EF4-FFF2-40B4-BE49-F238E27FC236}">
                <a16:creationId xmlns:a16="http://schemas.microsoft.com/office/drawing/2014/main" id="{67E5B00B-66FE-A8E5-DC95-DAA944719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81" y="460650"/>
            <a:ext cx="7772400" cy="12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1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F4FFB9B0-3DF7-F840-9D82-070968227CA8}"/>
              </a:ext>
            </a:extLst>
          </p:cNvPr>
          <p:cNvSpPr txBox="1">
            <a:spLocks/>
          </p:cNvSpPr>
          <p:nvPr/>
        </p:nvSpPr>
        <p:spPr>
          <a:xfrm>
            <a:off x="878019" y="124333"/>
            <a:ext cx="9816860" cy="5829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endParaRPr lang="nl-NL" sz="2800" dirty="0">
              <a:solidFill>
                <a:schemeClr val="tx1">
                  <a:lumMod val="85000"/>
                  <a:lumOff val="15000"/>
                </a:schemeClr>
              </a:solidFill>
              <a:latin typeface="Nunito" pitchFamily="2" charset="77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63DFAB-5B2C-1F4E-83CA-26B04291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46" y="0"/>
            <a:ext cx="7889854" cy="68866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8019" y="124333"/>
            <a:ext cx="10515600" cy="900043"/>
          </a:xfrm>
        </p:spPr>
        <p:txBody>
          <a:bodyPr/>
          <a:lstStyle/>
          <a:p>
            <a:r>
              <a:rPr lang="nl-NL" b="1" dirty="0">
                <a:latin typeface="Nunito"/>
              </a:rPr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8019" y="1024377"/>
            <a:ext cx="10515600" cy="51509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14:30 	Voorontvangst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15:00 	Welkomstwoord dagvoorzitter Erik Mijnhardt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15:15 	Dai Carter presentatie mentale veerkracht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16:00 	Xander Koolman, gezondheidseconoom, presentatie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17:00 	Korte pauze 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17:15 	Inleiding tot de vier onderwerpen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17:20 	Herziening Preferentiebeleid: er moet een nieuw model komen, kosteneffectief en 	betere beschikbaarheid   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17:50	Pakketmaatregelen: hoe kunnen wij die ombuigen c.q. stoppen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18:30	Pauze: soep met broodjes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19:00 	Zorg en distributie, fysiek en online, bekostigingsmodel Openbare Farmacie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19:30	Arbeidsmarkt, nu en in de toekomst en hoe houden wij de beroepen interessant en 	uitdagend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20:00 	Nabeschouwing en vaststellen vervolgactie</a:t>
            </a:r>
          </a:p>
          <a:p>
            <a:pPr marL="0" indent="0">
              <a:buNone/>
            </a:pPr>
            <a:r>
              <a:rPr lang="nl-NL" sz="2000" dirty="0">
                <a:latin typeface="Nunito" pitchFamily="2" charset="77"/>
              </a:rPr>
              <a:t>20:20	Borrel en napraat</a:t>
            </a:r>
          </a:p>
          <a:p>
            <a:endParaRPr lang="nl-NL" sz="2000" dirty="0"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061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>
            <a:extLst>
              <a:ext uri="{FF2B5EF4-FFF2-40B4-BE49-F238E27FC236}">
                <a16:creationId xmlns:a16="http://schemas.microsoft.com/office/drawing/2014/main" id="{F4FFB9B0-3DF7-F840-9D82-070968227CA8}"/>
              </a:ext>
            </a:extLst>
          </p:cNvPr>
          <p:cNvSpPr txBox="1">
            <a:spLocks/>
          </p:cNvSpPr>
          <p:nvPr/>
        </p:nvSpPr>
        <p:spPr>
          <a:xfrm>
            <a:off x="878019" y="124333"/>
            <a:ext cx="9816860" cy="5829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endParaRPr lang="nl-NL" sz="2800" dirty="0">
              <a:solidFill>
                <a:schemeClr val="tx1">
                  <a:lumMod val="85000"/>
                  <a:lumOff val="15000"/>
                </a:schemeClr>
              </a:solidFill>
              <a:latin typeface="Nunito" pitchFamily="2" charset="77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63DFAB-5B2C-1F4E-83CA-26B04291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46" y="0"/>
            <a:ext cx="7889854" cy="68866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49" y="312545"/>
            <a:ext cx="10515600" cy="1325563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242424"/>
                </a:solidFill>
                <a:latin typeface="Nunito" pitchFamily="2" charset="77"/>
              </a:rPr>
              <a:t>Herziening preferentiebeleid. Er moet een nieuw model komen, dat ook kosteneffectief is maar een betere beschikbaarheid geeft.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18990D3-5202-8E0C-9F0B-C7AD98E36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49" y="1755304"/>
            <a:ext cx="10515600" cy="4351338"/>
          </a:xfrm>
        </p:spPr>
        <p:txBody>
          <a:bodyPr/>
          <a:lstStyle/>
          <a:p>
            <a:r>
              <a:rPr lang="nl-NL" dirty="0">
                <a:solidFill>
                  <a:srgbClr val="242424"/>
                </a:solidFill>
                <a:latin typeface="Nunito" pitchFamily="2" charset="77"/>
              </a:rPr>
              <a:t>Meer keuzevrijheid in af te leveren labels en prijsplafonds door de overheid.</a:t>
            </a:r>
          </a:p>
          <a:p>
            <a:r>
              <a:rPr lang="nl-NL" dirty="0">
                <a:solidFill>
                  <a:srgbClr val="242424"/>
                </a:solidFill>
                <a:latin typeface="Nunito" pitchFamily="2" charset="77"/>
              </a:rPr>
              <a:t>Sterke lobby en samenwerking met zorgmakelaars, beleidsmakers en de overheid.</a:t>
            </a:r>
          </a:p>
          <a:p>
            <a:r>
              <a:rPr lang="nl-NL" dirty="0">
                <a:solidFill>
                  <a:srgbClr val="242424"/>
                </a:solidFill>
                <a:latin typeface="Nunito" pitchFamily="2" charset="77"/>
              </a:rPr>
              <a:t>Betaalbaar alternatief bieden door samenwerking.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286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D72FA-42B6-611E-8AC5-334F95257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37391A6-8563-0249-902B-0FFF8098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252" y="0"/>
            <a:ext cx="7859748" cy="6860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4C6995-FFB8-BB47-E725-A2EE0B33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9" y="124333"/>
            <a:ext cx="10166230" cy="841687"/>
          </a:xfrm>
        </p:spPr>
        <p:txBody>
          <a:bodyPr>
            <a:normAutofit/>
          </a:bodyPr>
          <a:lstStyle/>
          <a:p>
            <a:endParaRPr lang="nl-NL" sz="3200" b="1" dirty="0">
              <a:latin typeface="Nunito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69D5F0C-FAC0-33FC-AD23-EAAAE3D67CB5}"/>
              </a:ext>
            </a:extLst>
          </p:cNvPr>
          <p:cNvSpPr txBox="1"/>
          <p:nvPr/>
        </p:nvSpPr>
        <p:spPr>
          <a:xfrm>
            <a:off x="528649" y="966020"/>
            <a:ext cx="10958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nl-NL" sz="2500" b="1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  <a:p>
            <a:pPr algn="l">
              <a:buNone/>
            </a:pPr>
            <a:endParaRPr lang="nl-NL" sz="2500" b="0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</p:txBody>
      </p:sp>
      <p:pic>
        <p:nvPicPr>
          <p:cNvPr id="6" name="Afbeelding 5" descr="Afbeelding met wit, Lettertype, algebra, ontwerp&#10;&#10;Door AI gegenereerde inhoud is mogelijk onjuist.">
            <a:extLst>
              <a:ext uri="{FF2B5EF4-FFF2-40B4-BE49-F238E27FC236}">
                <a16:creationId xmlns:a16="http://schemas.microsoft.com/office/drawing/2014/main" id="{D2800367-EF03-35CB-469A-C177C0C3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61" y="107920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7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315FB-344A-4A0B-70D9-4CCB6EF4A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72CD1D4-C584-B4B3-B6B5-708B41E69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252" y="0"/>
            <a:ext cx="7859748" cy="6860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4ECAE7-8E6F-FF96-8B4B-06A8AAF4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9" y="124333"/>
            <a:ext cx="10166230" cy="841687"/>
          </a:xfrm>
        </p:spPr>
        <p:txBody>
          <a:bodyPr>
            <a:normAutofit/>
          </a:bodyPr>
          <a:lstStyle/>
          <a:p>
            <a:endParaRPr lang="nl-NL" sz="3200" b="1" dirty="0">
              <a:latin typeface="Nunito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AEE827-7337-4C61-74EA-8B185A8A5964}"/>
              </a:ext>
            </a:extLst>
          </p:cNvPr>
          <p:cNvSpPr txBox="1"/>
          <p:nvPr/>
        </p:nvSpPr>
        <p:spPr>
          <a:xfrm>
            <a:off x="528649" y="966020"/>
            <a:ext cx="10958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nl-NL" sz="2500" b="1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  <a:p>
            <a:pPr algn="l">
              <a:buNone/>
            </a:pPr>
            <a:endParaRPr lang="nl-NL" sz="2500" b="0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</p:txBody>
      </p:sp>
      <p:pic>
        <p:nvPicPr>
          <p:cNvPr id="6" name="Afbeelding 5" descr="Afbeelding met tekst, schermopname, Elektrisch blauw, Lettertype&#10;&#10;Door AI gegenereerde inhoud is mogelijk onjuist.">
            <a:extLst>
              <a:ext uri="{FF2B5EF4-FFF2-40B4-BE49-F238E27FC236}">
                <a16:creationId xmlns:a16="http://schemas.microsoft.com/office/drawing/2014/main" id="{B2864402-1E62-CDAB-BDF8-48588774D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9" y="33455"/>
            <a:ext cx="9467385" cy="53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6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9CE48-0C81-B2BD-EF22-B8A28957F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2373F17-7BCC-31DF-77A8-B8588EF70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252" y="0"/>
            <a:ext cx="7859748" cy="6860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BE172A-52A6-AD89-854F-2ACBBFE2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9" y="124333"/>
            <a:ext cx="10166230" cy="841687"/>
          </a:xfrm>
        </p:spPr>
        <p:txBody>
          <a:bodyPr>
            <a:normAutofit/>
          </a:bodyPr>
          <a:lstStyle/>
          <a:p>
            <a:endParaRPr lang="nl-NL" sz="3200" b="1" dirty="0">
              <a:latin typeface="Nunito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B2BF716-E656-CB71-5F37-EA4A2B768D5D}"/>
              </a:ext>
            </a:extLst>
          </p:cNvPr>
          <p:cNvSpPr txBox="1"/>
          <p:nvPr/>
        </p:nvSpPr>
        <p:spPr>
          <a:xfrm>
            <a:off x="528649" y="966020"/>
            <a:ext cx="10958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nl-NL" sz="2500" b="1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  <a:p>
            <a:pPr algn="l">
              <a:buNone/>
            </a:pPr>
            <a:endParaRPr lang="nl-NL" sz="2500" b="0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</p:txBody>
      </p:sp>
      <p:pic>
        <p:nvPicPr>
          <p:cNvPr id="17" name="Afbeelding 16" descr="Afbeelding met tekst, Lettertype, diagram, schermopname&#10;&#10;Door AI gegenereerde inhoud is mogelijk onjuist.">
            <a:extLst>
              <a:ext uri="{FF2B5EF4-FFF2-40B4-BE49-F238E27FC236}">
                <a16:creationId xmlns:a16="http://schemas.microsoft.com/office/drawing/2014/main" id="{5990EEF5-84B8-73FC-E816-43B3AC08E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7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10B1D-A39D-5D19-2672-6ACE290EB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FDB9D02-FC56-928E-3440-6E2E46B40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252" y="0"/>
            <a:ext cx="7859748" cy="6860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AD915D-97DC-88F6-0B63-D0599BB7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9" y="124333"/>
            <a:ext cx="10166230" cy="841687"/>
          </a:xfrm>
        </p:spPr>
        <p:txBody>
          <a:bodyPr>
            <a:normAutofit/>
          </a:bodyPr>
          <a:lstStyle/>
          <a:p>
            <a:endParaRPr lang="nl-NL" sz="3200" b="1" dirty="0">
              <a:latin typeface="Nunito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49B9893-1212-3E58-9D39-0937529C6957}"/>
              </a:ext>
            </a:extLst>
          </p:cNvPr>
          <p:cNvSpPr txBox="1"/>
          <p:nvPr/>
        </p:nvSpPr>
        <p:spPr>
          <a:xfrm>
            <a:off x="528649" y="966020"/>
            <a:ext cx="10958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nl-NL" sz="2500" b="1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  <a:p>
            <a:pPr algn="l">
              <a:buNone/>
            </a:pPr>
            <a:endParaRPr lang="nl-NL" sz="2500" b="0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</p:txBody>
      </p:sp>
      <p:pic>
        <p:nvPicPr>
          <p:cNvPr id="6" name="Afbeelding 5" descr="Afbeelding met tekst, schermopname, Lettertype, algebra&#10;&#10;Door AI gegenereerde inhoud is mogelijk onjuist.">
            <a:extLst>
              <a:ext uri="{FF2B5EF4-FFF2-40B4-BE49-F238E27FC236}">
                <a16:creationId xmlns:a16="http://schemas.microsoft.com/office/drawing/2014/main" id="{FCD485DE-39D6-D5E4-7DD5-1A912E93A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12196" cy="55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0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0DAF5-F794-8D9A-EB23-9E5DDCA6E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C3242BF-B266-E567-4FBF-9A00E9424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252" y="0"/>
            <a:ext cx="7859748" cy="6860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1A58C5-E2E1-D671-C851-1D3EEBC7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9" y="124333"/>
            <a:ext cx="10166230" cy="841687"/>
          </a:xfrm>
        </p:spPr>
        <p:txBody>
          <a:bodyPr>
            <a:normAutofit/>
          </a:bodyPr>
          <a:lstStyle/>
          <a:p>
            <a:endParaRPr lang="nl-NL" sz="3200" b="1" dirty="0">
              <a:latin typeface="Nunito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01FF0D8-B268-7A62-D183-BC4B9B73E929}"/>
              </a:ext>
            </a:extLst>
          </p:cNvPr>
          <p:cNvSpPr txBox="1"/>
          <p:nvPr/>
        </p:nvSpPr>
        <p:spPr>
          <a:xfrm>
            <a:off x="528649" y="966020"/>
            <a:ext cx="10958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nl-NL" sz="2500" b="1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  <a:p>
            <a:pPr algn="l">
              <a:buNone/>
            </a:pPr>
            <a:endParaRPr lang="nl-NL" sz="2500" b="0" i="0" u="none" strike="noStrike" dirty="0">
              <a:solidFill>
                <a:srgbClr val="242424"/>
              </a:solidFill>
              <a:effectLst/>
              <a:latin typeface="Nunito" pitchFamily="2" charset="77"/>
            </a:endParaRPr>
          </a:p>
        </p:txBody>
      </p:sp>
      <p:pic>
        <p:nvPicPr>
          <p:cNvPr id="6" name="Afbeelding 5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111F0AFA-9C95-9FBD-F095-35D8D026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22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 err="1">
            <a:solidFill>
              <a:srgbClr val="484948"/>
            </a:solidFill>
            <a:latin typeface="Barlow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xion1" id="{59099368-C02E-0B46-B58C-1A1E3712EC65}" vid="{6452ED49-2846-BB42-A45D-2565A7B3924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442</TotalTime>
  <Words>329</Words>
  <Application>Microsoft Macintosh PowerPoint</Application>
  <PresentationFormat>Breedbeeld</PresentationFormat>
  <Paragraphs>40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Nunito</vt:lpstr>
      <vt:lpstr>Kantoorthema</vt:lpstr>
      <vt:lpstr>PowerPoint-presentatie</vt:lpstr>
      <vt:lpstr>PowerPoint-presentatie</vt:lpstr>
      <vt:lpstr>Programma</vt:lpstr>
      <vt:lpstr>Herziening preferentiebeleid. Er moet een nieuw model komen, dat ook kosteneffectief is maar een betere beschikbaarheid geeft.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Pakketmaatregelen: hoe kunnen wij dit ombuigen?</vt:lpstr>
      <vt:lpstr>Zorg &amp; distributie, fysiek &amp; online en het bekostigingsmodel van de apotheek</vt:lpstr>
      <vt:lpstr>Zorg &amp; distributie, fysiek &amp; online en het bekostigingsmodel van de apotheek</vt:lpstr>
      <vt:lpstr>Nabeschouwing en vaststellen vervolgacties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Beckeringh, Hans</dc:creator>
  <cp:lastModifiedBy>Huub Derksema</cp:lastModifiedBy>
  <cp:revision>400</cp:revision>
  <cp:lastPrinted>2022-09-29T10:05:41Z</cp:lastPrinted>
  <dcterms:created xsi:type="dcterms:W3CDTF">2018-12-10T15:23:44Z</dcterms:created>
  <dcterms:modified xsi:type="dcterms:W3CDTF">2025-05-21T20:33:50Z</dcterms:modified>
</cp:coreProperties>
</file>